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media/image4.jp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30"/>
  </p:notesMasterIdLst>
  <p:sldIdLst>
    <p:sldId id="25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301" r:id="rId12"/>
    <p:sldId id="302" r:id="rId13"/>
    <p:sldId id="286" r:id="rId14"/>
    <p:sldId id="287" r:id="rId15"/>
    <p:sldId id="288" r:id="rId16"/>
    <p:sldId id="289" r:id="rId17"/>
    <p:sldId id="303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93979" autoAdjust="0"/>
  </p:normalViewPr>
  <p:slideViewPr>
    <p:cSldViewPr snapToGrid="0" snapToObjects="1">
      <p:cViewPr varScale="1">
        <p:scale>
          <a:sx n="65" d="100"/>
          <a:sy n="65" d="100"/>
        </p:scale>
        <p:origin x="8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kat uit wikiwijs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1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kat uit wikiwijs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10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67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5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20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72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26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16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84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013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6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4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5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5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6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kat uit wikiwijs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33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kat uit wikiwijs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7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kat uit wikiwijs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0F0D5-052A-4191-8EA4-C346C2E5734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9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76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6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369" y="653616"/>
            <a:ext cx="11183801" cy="1857355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Natuurlijke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voortplanting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anatomie</a:t>
            </a:r>
            <a:endParaRPr lang="nl-NL" sz="4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Hoofdstuk</a:t>
            </a:r>
            <a:r>
              <a:rPr lang="en-US" dirty="0" smtClean="0"/>
              <a:t> 1. </a:t>
            </a:r>
          </a:p>
          <a:p>
            <a:r>
              <a:rPr lang="en-US" sz="3600" b="1" dirty="0" err="1" smtClean="0"/>
              <a:t>Bronstseizoen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bronstcyclus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Benoem de onderdelen van de geslachtsorganen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t="2260"/>
          <a:stretch/>
        </p:blipFill>
        <p:spPr>
          <a:xfrm>
            <a:off x="341738" y="2566220"/>
            <a:ext cx="5804926" cy="32186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7"/>
          <a:stretch/>
        </p:blipFill>
        <p:spPr>
          <a:xfrm>
            <a:off x="6286596" y="2608878"/>
            <a:ext cx="5905404" cy="35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843" y="822691"/>
            <a:ext cx="1132114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.2 </a:t>
            </a:r>
            <a:r>
              <a:rPr lang="en-US" sz="3600" dirty="0" err="1"/>
              <a:t>Anatomie</a:t>
            </a:r>
            <a:r>
              <a:rPr lang="en-US" sz="3600" dirty="0"/>
              <a:t> en </a:t>
            </a:r>
            <a:r>
              <a:rPr lang="en-US" sz="3600" dirty="0" err="1"/>
              <a:t>fysiologie</a:t>
            </a:r>
            <a:r>
              <a:rPr lang="en-US" sz="3600" dirty="0"/>
              <a:t> </a:t>
            </a:r>
            <a:r>
              <a:rPr lang="en-US" sz="3600" dirty="0" smtClean="0"/>
              <a:t>van</a:t>
            </a:r>
            <a:r>
              <a:rPr lang="en-US" sz="3600" dirty="0"/>
              <a:t> </a:t>
            </a:r>
            <a:r>
              <a:rPr lang="en-US" sz="3600" dirty="0" err="1" smtClean="0"/>
              <a:t>voortplantingsorganen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029" y="1825625"/>
            <a:ext cx="10816771" cy="4243705"/>
          </a:xfrm>
        </p:spPr>
        <p:txBody>
          <a:bodyPr>
            <a:normAutofit/>
          </a:bodyPr>
          <a:lstStyle/>
          <a:p>
            <a:r>
              <a:rPr lang="nl-NL" dirty="0" smtClean="0"/>
              <a:t>Mannelijk voortplantingsorgaan zoogdieren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1371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98080" y="6356350"/>
            <a:ext cx="385572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34" y="2470883"/>
            <a:ext cx="5309722" cy="3885467"/>
          </a:xfrm>
          <a:prstGeom prst="rect">
            <a:avLst/>
          </a:prstGeom>
        </p:spPr>
      </p:pic>
      <p:sp>
        <p:nvSpPr>
          <p:cNvPr id="7" name="Rechthoekige toelichting 6"/>
          <p:cNvSpPr/>
          <p:nvPr/>
        </p:nvSpPr>
        <p:spPr>
          <a:xfrm>
            <a:off x="838200" y="4663440"/>
            <a:ext cx="1676400" cy="1143000"/>
          </a:xfrm>
          <a:prstGeom prst="wedgeRectCallout">
            <a:avLst>
              <a:gd name="adj1" fmla="val 120985"/>
              <a:gd name="adj2" fmla="val 7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Teelballen produceren zaadcellen en testosteron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ige toelichting 7"/>
          <p:cNvSpPr/>
          <p:nvPr/>
        </p:nvSpPr>
        <p:spPr>
          <a:xfrm>
            <a:off x="838200" y="3947477"/>
            <a:ext cx="2087880" cy="1920240"/>
          </a:xfrm>
          <a:prstGeom prst="wedgeRectCallout">
            <a:avLst>
              <a:gd name="adj1" fmla="val 80091"/>
              <a:gd name="adj2" fmla="val 40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Balzak hierin zitten de teelballen. Balzak buiten het lichaam i.v.m. temperatuur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ige toelichting 8"/>
          <p:cNvSpPr/>
          <p:nvPr/>
        </p:nvSpPr>
        <p:spPr>
          <a:xfrm>
            <a:off x="929640" y="4022884"/>
            <a:ext cx="1905000" cy="1223486"/>
          </a:xfrm>
          <a:prstGeom prst="wedgeRectCallout">
            <a:avLst>
              <a:gd name="adj1" fmla="val 92567"/>
              <a:gd name="adj2" fmla="val 4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Bijballen verantwoordelijk voor de rijping en opslag zaadcellen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ige toelichting 9"/>
          <p:cNvSpPr/>
          <p:nvPr/>
        </p:nvSpPr>
        <p:spPr>
          <a:xfrm>
            <a:off x="9098280" y="2628900"/>
            <a:ext cx="2255520" cy="1645920"/>
          </a:xfrm>
          <a:prstGeom prst="wedgeRectCallout">
            <a:avLst>
              <a:gd name="adj1" fmla="val -147016"/>
              <a:gd name="adj2" fmla="val 2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Geslachtsklieren  (prostaat,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cowperse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klieren, zaadblaasjes) voegen vocht aan de zaadcellen toe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ige toelichting 10"/>
          <p:cNvSpPr/>
          <p:nvPr/>
        </p:nvSpPr>
        <p:spPr>
          <a:xfrm>
            <a:off x="8629650" y="4960620"/>
            <a:ext cx="1908810" cy="1243647"/>
          </a:xfrm>
          <a:prstGeom prst="wedgeRectCallout">
            <a:avLst>
              <a:gd name="adj1" fmla="val -134605"/>
              <a:gd name="adj2" fmla="val 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Penis zorgt voor de koppeling tussen man en vrouw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5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408" y="875823"/>
            <a:ext cx="1135017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.2 </a:t>
            </a:r>
            <a:r>
              <a:rPr lang="en-US" sz="3600" dirty="0" err="1"/>
              <a:t>Anatomie</a:t>
            </a:r>
            <a:r>
              <a:rPr lang="en-US" sz="3600" dirty="0"/>
              <a:t> en </a:t>
            </a:r>
            <a:r>
              <a:rPr lang="en-US" sz="3600" dirty="0" err="1"/>
              <a:t>fysiologie</a:t>
            </a:r>
            <a:r>
              <a:rPr lang="en-US" sz="3600" dirty="0"/>
              <a:t> van </a:t>
            </a:r>
            <a:r>
              <a:rPr lang="en-US" sz="3600" dirty="0" err="1" smtClean="0"/>
              <a:t>voortplantingsorganen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3705"/>
          </a:xfrm>
        </p:spPr>
        <p:txBody>
          <a:bodyPr>
            <a:normAutofit/>
          </a:bodyPr>
          <a:lstStyle/>
          <a:p>
            <a:r>
              <a:rPr lang="nl-NL" dirty="0" smtClean="0"/>
              <a:t>Verschillen mannelijk geslachtsorgaan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Sommige dieren penis schacht door middel van een spier (</a:t>
            </a:r>
            <a:r>
              <a:rPr lang="nl-NL" dirty="0" err="1" smtClean="0"/>
              <a:t>fibro</a:t>
            </a:r>
            <a:r>
              <a:rPr lang="nl-NL" dirty="0" smtClean="0"/>
              <a:t>-elastische penis) 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Andere penis langer en dikker door zwellichaam (</a:t>
            </a:r>
            <a:r>
              <a:rPr lang="nl-NL" dirty="0" err="1" smtClean="0"/>
              <a:t>musculo</a:t>
            </a:r>
            <a:r>
              <a:rPr lang="nl-NL" dirty="0" smtClean="0"/>
              <a:t>-vasculaire penis)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Kater weerhaakjes voor pijnprikkel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Reu zwellichaam voor koppelen met teef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Hengst heeft een dubbele voorhuid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Beer (varken) voorhuid een klier die berengeur afgeeft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1371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98080" y="6356350"/>
            <a:ext cx="385572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7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657" y="717817"/>
            <a:ext cx="1136468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.2 </a:t>
            </a:r>
            <a:r>
              <a:rPr lang="en-US" sz="3600" dirty="0" err="1"/>
              <a:t>Anatomie</a:t>
            </a:r>
            <a:r>
              <a:rPr lang="en-US" sz="3600" dirty="0"/>
              <a:t> en </a:t>
            </a:r>
            <a:r>
              <a:rPr lang="en-US" sz="3600" dirty="0" err="1"/>
              <a:t>fysiologie</a:t>
            </a:r>
            <a:r>
              <a:rPr lang="en-US" sz="3600" dirty="0"/>
              <a:t> </a:t>
            </a:r>
            <a:r>
              <a:rPr lang="en-US" sz="3600" dirty="0" smtClean="0"/>
              <a:t>van</a:t>
            </a:r>
            <a:r>
              <a:rPr lang="en-US" sz="3600" dirty="0"/>
              <a:t> </a:t>
            </a:r>
            <a:r>
              <a:rPr lang="en-US" sz="3600" dirty="0" err="1" smtClean="0"/>
              <a:t>voortplantingsorganen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3705"/>
          </a:xfrm>
        </p:spPr>
        <p:txBody>
          <a:bodyPr>
            <a:normAutofit/>
          </a:bodyPr>
          <a:lstStyle/>
          <a:p>
            <a:r>
              <a:rPr lang="nl-NL" dirty="0" smtClean="0"/>
              <a:t>Vrouwelijk voortplantingsorgaan zoogdieren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1371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98080" y="6356350"/>
            <a:ext cx="385572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39" y="2432042"/>
            <a:ext cx="2968191" cy="4106870"/>
          </a:xfrm>
          <a:prstGeom prst="rect">
            <a:avLst/>
          </a:prstGeom>
        </p:spPr>
      </p:pic>
      <p:sp>
        <p:nvSpPr>
          <p:cNvPr id="13" name="Rechthoekige toelichting 12"/>
          <p:cNvSpPr/>
          <p:nvPr/>
        </p:nvSpPr>
        <p:spPr>
          <a:xfrm>
            <a:off x="1005840" y="2409182"/>
            <a:ext cx="2606040" cy="1419868"/>
          </a:xfrm>
          <a:prstGeom prst="wedgeRectCallout">
            <a:avLst>
              <a:gd name="adj1" fmla="val 86047"/>
              <a:gd name="adj2" fmla="val -130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Eierstok waarin eicellen rijpen. Eicellen reeds aanwezig bij geboorte. Productie oestrogeen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hoekige toelichting 13"/>
          <p:cNvSpPr/>
          <p:nvPr/>
        </p:nvSpPr>
        <p:spPr>
          <a:xfrm>
            <a:off x="1005840" y="2486659"/>
            <a:ext cx="2425065" cy="1477327"/>
          </a:xfrm>
          <a:prstGeom prst="wedgeRectCallout">
            <a:avLst>
              <a:gd name="adj1" fmla="val 98248"/>
              <a:gd name="adj2" fmla="val -167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eisprong vormt zich op de eierstok het gele lichaam. Gele lichaam produceert progesteron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ige toelichting 14"/>
          <p:cNvSpPr/>
          <p:nvPr/>
        </p:nvSpPr>
        <p:spPr>
          <a:xfrm>
            <a:off x="1005839" y="4366260"/>
            <a:ext cx="2425065" cy="1554480"/>
          </a:xfrm>
          <a:prstGeom prst="wedgeRectCallout">
            <a:avLst>
              <a:gd name="adj1" fmla="val 101073"/>
              <a:gd name="adj2" fmla="val -1227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Eileider zorgt voor verbinding tussen eierstok en baarmoeder en transporteert de eicel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ige toelichting 15"/>
          <p:cNvSpPr/>
          <p:nvPr/>
        </p:nvSpPr>
        <p:spPr>
          <a:xfrm>
            <a:off x="7796964" y="2937510"/>
            <a:ext cx="1849956" cy="1188720"/>
          </a:xfrm>
          <a:prstGeom prst="wedgeRectCallout">
            <a:avLst>
              <a:gd name="adj1" fmla="val -120925"/>
              <a:gd name="adj2" fmla="val -269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 eileider vindt de bevruchting plaats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ige toelichting 16"/>
          <p:cNvSpPr/>
          <p:nvPr/>
        </p:nvSpPr>
        <p:spPr>
          <a:xfrm>
            <a:off x="7200900" y="4366260"/>
            <a:ext cx="2446020" cy="1383030"/>
          </a:xfrm>
          <a:prstGeom prst="wedgeRectCallout">
            <a:avLst>
              <a:gd name="adj1" fmla="val -103543"/>
              <a:gd name="adj2" fmla="val -465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Baarmoeder, hier vindt de ontwikkeling en groei van de vrucht plaats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hoekige toelichting 17"/>
          <p:cNvSpPr/>
          <p:nvPr/>
        </p:nvSpPr>
        <p:spPr>
          <a:xfrm>
            <a:off x="7375959" y="4772342"/>
            <a:ext cx="2183130" cy="1111885"/>
          </a:xfrm>
          <a:prstGeom prst="wedgeRectCallout">
            <a:avLst>
              <a:gd name="adj1" fmla="val -132351"/>
              <a:gd name="adj2" fmla="val -557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Baarmoederhals vormt een slijmprop om infecties te voorkomen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686" y="875823"/>
            <a:ext cx="1130662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.2 </a:t>
            </a:r>
            <a:r>
              <a:rPr lang="en-US" sz="3600" dirty="0" err="1"/>
              <a:t>Anatomie</a:t>
            </a:r>
            <a:r>
              <a:rPr lang="en-US" sz="3600" dirty="0"/>
              <a:t> en </a:t>
            </a:r>
            <a:r>
              <a:rPr lang="en-US" sz="3600" dirty="0" err="1"/>
              <a:t>fysiologie</a:t>
            </a:r>
            <a:r>
              <a:rPr lang="en-US" sz="3600" dirty="0"/>
              <a:t> </a:t>
            </a:r>
            <a:r>
              <a:rPr lang="en-US" sz="3600" dirty="0" smtClean="0"/>
              <a:t>van</a:t>
            </a:r>
            <a:r>
              <a:rPr lang="en-US" sz="3600" dirty="0"/>
              <a:t> </a:t>
            </a:r>
            <a:r>
              <a:rPr lang="en-US" sz="3600" dirty="0" err="1" smtClean="0"/>
              <a:t>voortplantingsorganen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3705"/>
          </a:xfrm>
        </p:spPr>
        <p:txBody>
          <a:bodyPr>
            <a:normAutofit/>
          </a:bodyPr>
          <a:lstStyle/>
          <a:p>
            <a:r>
              <a:rPr lang="nl-NL" dirty="0" smtClean="0"/>
              <a:t>Verschillende baarmoeders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Sommige dieren dubbele baarmoederhals met baarmoederhoornen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Buideldieren hebben 3 vagina’s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/>
              <a:t>B</a:t>
            </a:r>
            <a:r>
              <a:rPr lang="nl-NL" dirty="0" smtClean="0"/>
              <a:t>aarmoeder met 2 baarmoederhoornen en klein baarmoederlichaam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Baarmoeder en een enkel baarmoederlichaam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1371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98080" y="6356350"/>
            <a:ext cx="385572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2" y="3617967"/>
            <a:ext cx="3262631" cy="245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91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Beantwoord de vragen op het papier over de mannelijke geslachtsorganen.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5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20" y="607387"/>
            <a:ext cx="10847686" cy="955675"/>
          </a:xfrm>
        </p:spPr>
        <p:txBody>
          <a:bodyPr>
            <a:normAutofit/>
          </a:bodyPr>
          <a:lstStyle/>
          <a:p>
            <a:r>
              <a:rPr lang="en-US" dirty="0"/>
              <a:t>2.3 </a:t>
            </a:r>
            <a:r>
              <a:rPr lang="en-US" dirty="0" err="1" smtClean="0"/>
              <a:t>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20420"/>
            <a:ext cx="10515600" cy="4696506"/>
          </a:xfrm>
        </p:spPr>
        <p:txBody>
          <a:bodyPr>
            <a:normAutofit/>
          </a:bodyPr>
          <a:lstStyle/>
          <a:p>
            <a:r>
              <a:rPr lang="nl-NL" dirty="0" smtClean="0"/>
              <a:t>Geslachtsonderscheid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Veel vogels uitwendig moeilijk vast te stellen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DNA onderzoek met veren of bloed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Specialistenwerk is kijken naar vorm uitgestulpte cloaca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Sommige vogels wel uiterlijk zichtbaar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2 vingers er tussen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Vrouwelijk voortplantingsorgaan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Eierstok en eileider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Eileider transport eicel en leveren materiaal opbouw ei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Tijdens leggen ei sluit de endeldarm af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6799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509510" y="6356350"/>
            <a:ext cx="384429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4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847686" cy="1325563"/>
          </a:xfrm>
        </p:spPr>
        <p:txBody>
          <a:bodyPr>
            <a:normAutofit/>
          </a:bodyPr>
          <a:lstStyle/>
          <a:p>
            <a:r>
              <a:rPr lang="en-US" dirty="0"/>
              <a:t>2.3 </a:t>
            </a:r>
            <a:r>
              <a:rPr lang="en-US" dirty="0" err="1" smtClean="0"/>
              <a:t>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520" y="1825625"/>
            <a:ext cx="1062228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Mannelijk voortplantingsorgaan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6799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509510" y="6356350"/>
            <a:ext cx="384429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11" y="2629017"/>
            <a:ext cx="4692660" cy="3547946"/>
          </a:xfrm>
          <a:prstGeom prst="rect">
            <a:avLst/>
          </a:prstGeom>
        </p:spPr>
      </p:pic>
      <p:sp>
        <p:nvSpPr>
          <p:cNvPr id="7" name="Rechthoekige toelichting 6"/>
          <p:cNvSpPr/>
          <p:nvPr/>
        </p:nvSpPr>
        <p:spPr>
          <a:xfrm>
            <a:off x="9006840" y="4229100"/>
            <a:ext cx="2346960" cy="1097280"/>
          </a:xfrm>
          <a:prstGeom prst="wedgeRectCallout">
            <a:avLst>
              <a:gd name="adj1" fmla="val -147457"/>
              <a:gd name="adj2" fmla="val -35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Teelballen in het lichaam. Bijballen kleinen in verbinding met de zaadleider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ige toelichting 7"/>
          <p:cNvSpPr/>
          <p:nvPr/>
        </p:nvSpPr>
        <p:spPr>
          <a:xfrm>
            <a:off x="731520" y="4229100"/>
            <a:ext cx="2034540" cy="868680"/>
          </a:xfrm>
          <a:prstGeom prst="wedgeRectCallout">
            <a:avLst>
              <a:gd name="adj1" fmla="val 207819"/>
              <a:gd name="adj2" fmla="val -1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Zaadleider gevuld met sperma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ige toelichting 8"/>
          <p:cNvSpPr/>
          <p:nvPr/>
        </p:nvSpPr>
        <p:spPr>
          <a:xfrm>
            <a:off x="731520" y="2548890"/>
            <a:ext cx="2171700" cy="1394460"/>
          </a:xfrm>
          <a:prstGeom prst="wedgeRectCallout">
            <a:avLst>
              <a:gd name="adj1" fmla="val 179167"/>
              <a:gd name="adj2" fmla="val 77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Penis klein of niet aanwezig. Sperma via uitgestulpte cloaca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847686" cy="1325563"/>
          </a:xfrm>
        </p:spPr>
        <p:txBody>
          <a:bodyPr>
            <a:normAutofit/>
          </a:bodyPr>
          <a:lstStyle/>
          <a:p>
            <a:r>
              <a:rPr lang="en-US" dirty="0"/>
              <a:t>2.3 </a:t>
            </a:r>
            <a:r>
              <a:rPr lang="en-US" dirty="0" err="1" smtClean="0"/>
              <a:t>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520" y="1825625"/>
            <a:ext cx="1062228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Vrouwelijk voortplantingsorgaan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6799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509510" y="6356350"/>
            <a:ext cx="384429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96" y="2492501"/>
            <a:ext cx="2770263" cy="4083750"/>
          </a:xfrm>
          <a:prstGeom prst="rect">
            <a:avLst/>
          </a:prstGeom>
        </p:spPr>
      </p:pic>
      <p:sp>
        <p:nvSpPr>
          <p:cNvPr id="14" name="Rechthoekige toelichting 13"/>
          <p:cNvSpPr/>
          <p:nvPr/>
        </p:nvSpPr>
        <p:spPr>
          <a:xfrm>
            <a:off x="1256906" y="2602498"/>
            <a:ext cx="2034540" cy="1263198"/>
          </a:xfrm>
          <a:prstGeom prst="wedgeRectCallout">
            <a:avLst>
              <a:gd name="adj1" fmla="val 138157"/>
              <a:gd name="adj2" fmla="val -17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Eierstok functioneel bij 5/6 maanden. Actieve eierstok trosvormig uiterlijk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ige toelichting 14"/>
          <p:cNvSpPr/>
          <p:nvPr/>
        </p:nvSpPr>
        <p:spPr>
          <a:xfrm>
            <a:off x="8197214" y="1690688"/>
            <a:ext cx="2183130" cy="1097280"/>
          </a:xfrm>
          <a:prstGeom prst="wedgeRectCallout">
            <a:avLst>
              <a:gd name="adj1" fmla="val -149105"/>
              <a:gd name="adj2" fmla="val 833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Eileidertrechter vangt de rijpe dooiers op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ige toelichting 15"/>
          <p:cNvSpPr/>
          <p:nvPr/>
        </p:nvSpPr>
        <p:spPr>
          <a:xfrm>
            <a:off x="7612380" y="3669030"/>
            <a:ext cx="2767964" cy="1360170"/>
          </a:xfrm>
          <a:prstGeom prst="wedgeRectCallout">
            <a:avLst>
              <a:gd name="adj1" fmla="val -98115"/>
              <a:gd name="adj2" fmla="val -132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Magnum langste onderdeel van de eileider. Maakt hagelsnoeren aan en 45% van het eiwit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ige toelichting 16"/>
          <p:cNvSpPr/>
          <p:nvPr/>
        </p:nvSpPr>
        <p:spPr>
          <a:xfrm>
            <a:off x="7758112" y="4583430"/>
            <a:ext cx="2631759" cy="891540"/>
          </a:xfrm>
          <a:prstGeom prst="wedgeRectCallout">
            <a:avLst>
              <a:gd name="adj1" fmla="val -107325"/>
              <a:gd name="adj2" fmla="val -54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Ishtmus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maakt 10% eiwit, binnenste en buitenste schaalvliezen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hoekige toelichting 17"/>
          <p:cNvSpPr/>
          <p:nvPr/>
        </p:nvSpPr>
        <p:spPr>
          <a:xfrm>
            <a:off x="7509510" y="5029200"/>
            <a:ext cx="3211830" cy="1147763"/>
          </a:xfrm>
          <a:prstGeom prst="wedgeRectCallout">
            <a:avLst>
              <a:gd name="adj1" fmla="val -85246"/>
              <a:gd name="adj2" fmla="val -25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Uterus verblijft het ei lange tijd. Maakt 45% eiwit, de schaal en de kleur van de schaal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hoekige toelichting 18"/>
          <p:cNvSpPr/>
          <p:nvPr/>
        </p:nvSpPr>
        <p:spPr>
          <a:xfrm>
            <a:off x="731520" y="4583430"/>
            <a:ext cx="3074670" cy="1728470"/>
          </a:xfrm>
          <a:prstGeom prst="wedgeRectCallout">
            <a:avLst>
              <a:gd name="adj1" fmla="val 113914"/>
              <a:gd name="adj2" fmla="val 284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Vagina, de uterus duwt het ei via de vagina en cloaca naar buiten. Zo komt er geen ontlasting op het ei. Vagina scheidt via kliercellen waslaagje af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2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47978"/>
            <a:ext cx="10515600" cy="926646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.4 </a:t>
            </a:r>
            <a:r>
              <a:rPr lang="en-US" dirty="0" err="1" smtClean="0"/>
              <a:t>Vissen</a:t>
            </a:r>
            <a:r>
              <a:rPr lang="en-US" dirty="0" smtClean="0"/>
              <a:t>, </a:t>
            </a:r>
            <a:r>
              <a:rPr lang="en-US" dirty="0" err="1" smtClean="0"/>
              <a:t>amfibieën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reptielen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Vissen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Meeste mannen 2 teelballen, die produceren sperma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Sperma naar penis, </a:t>
            </a:r>
            <a:r>
              <a:rPr lang="nl-NL" dirty="0" err="1" smtClean="0"/>
              <a:t>anaalvin</a:t>
            </a:r>
            <a:r>
              <a:rPr lang="nl-NL" dirty="0" smtClean="0"/>
              <a:t> of cloaca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Bij cloaca vindt de bevruchting uitwendig plaats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Vrouwtje eicellen door eierstok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Eitjes via cloaca naar buiten (laten schieten van kuit)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Amfibieën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Mannen teelballen en speciale buizen voor opslag sperma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Vrouwtje eierstokken met eileider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Geslachtsorgaan afgesloten met cloaca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Sommige amfibieën kunnen van geslacht veranderen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0228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86650" y="6379264"/>
            <a:ext cx="3867150" cy="342211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6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9085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Bronstseizoen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bronstcyclus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9754"/>
            <a:ext cx="6630419" cy="541659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38200" y="231573"/>
            <a:ext cx="7202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1F9BDE"/>
                </a:solidFill>
                <a:latin typeface="DIN Condensed"/>
              </a:rPr>
              <a:t>Bronstcyclus schematisch</a:t>
            </a:r>
          </a:p>
        </p:txBody>
      </p:sp>
    </p:spTree>
    <p:extLst>
      <p:ext uri="{BB962C8B-B14F-4D97-AF65-F5344CB8AC3E}">
        <p14:creationId xmlns:p14="http://schemas.microsoft.com/office/powerpoint/2010/main" val="25230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640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.4 </a:t>
            </a:r>
            <a:r>
              <a:rPr lang="en-US" dirty="0" err="1" smtClean="0"/>
              <a:t>Vissen</a:t>
            </a:r>
            <a:r>
              <a:rPr lang="en-US" dirty="0" smtClean="0"/>
              <a:t>, </a:t>
            </a:r>
            <a:r>
              <a:rPr lang="en-US" dirty="0" err="1" smtClean="0"/>
              <a:t>amfibieën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reptielen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Reptielen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Veel soorten man </a:t>
            </a:r>
            <a:r>
              <a:rPr lang="nl-NL" dirty="0" err="1" smtClean="0"/>
              <a:t>hemipenes</a:t>
            </a:r>
            <a:r>
              <a:rPr lang="nl-NL" dirty="0" smtClean="0"/>
              <a:t> (dubbele </a:t>
            </a:r>
            <a:r>
              <a:rPr lang="nl-NL" dirty="0" err="1" smtClean="0"/>
              <a:t>hemipenis</a:t>
            </a:r>
            <a:r>
              <a:rPr lang="nl-NL" dirty="0" smtClean="0"/>
              <a:t>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Sommige soorten enkelvoudige </a:t>
            </a:r>
            <a:r>
              <a:rPr lang="nl-NL" dirty="0" err="1" smtClean="0"/>
              <a:t>hemipenis</a:t>
            </a:r>
            <a:endParaRPr lang="nl-NL" dirty="0" smtClean="0"/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Man 2 teelballen die sperma produceren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Sperma via zaadleider naar </a:t>
            </a:r>
            <a:r>
              <a:rPr lang="nl-NL" dirty="0" err="1" smtClean="0"/>
              <a:t>hemipenis</a:t>
            </a:r>
            <a:endParaRPr lang="nl-NL" dirty="0" smtClean="0"/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Vrouw eierstokken en eileiders die uitmonden in cloaca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0228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86650" y="6379264"/>
            <a:ext cx="3867150" cy="342211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9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92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.5 </a:t>
            </a:r>
            <a:r>
              <a:rPr lang="en-US" sz="3600" dirty="0" err="1" smtClean="0"/>
              <a:t>Afwijking</a:t>
            </a:r>
            <a:r>
              <a:rPr lang="en-US" sz="3600" dirty="0" smtClean="0"/>
              <a:t> en </a:t>
            </a:r>
            <a:r>
              <a:rPr lang="en-US" sz="3600" dirty="0" err="1" smtClean="0"/>
              <a:t>ziekten</a:t>
            </a:r>
            <a:r>
              <a:rPr lang="en-US" sz="3600" dirty="0" smtClean="0"/>
              <a:t> </a:t>
            </a:r>
            <a:r>
              <a:rPr lang="en-US" sz="3600" dirty="0" err="1" smtClean="0"/>
              <a:t>aan</a:t>
            </a:r>
            <a:r>
              <a:rPr lang="en-US" sz="3600" dirty="0"/>
              <a:t> </a:t>
            </a:r>
            <a:r>
              <a:rPr lang="en-US" sz="3600" dirty="0" smtClean="0"/>
              <a:t>het</a:t>
            </a:r>
            <a:r>
              <a:rPr lang="en-US" sz="3600" dirty="0"/>
              <a:t> </a:t>
            </a:r>
            <a:r>
              <a:rPr lang="en-US" sz="3600" dirty="0" err="1" smtClean="0"/>
              <a:t>geslachtsapparaat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Storingen in de vruchtbaarheid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Uitblijven van de bronst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Hormonale afwijkingen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Afwijkingen geslachtsapparaat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Zowel bij man als vrouw diverse </a:t>
            </a:r>
          </a:p>
          <a:p>
            <a:pPr marL="261937" lvl="1" indent="0">
              <a:buNone/>
              <a:tabLst>
                <a:tab pos="711200" algn="l"/>
              </a:tabLst>
            </a:pPr>
            <a:r>
              <a:rPr lang="nl-NL" dirty="0"/>
              <a:t>	</a:t>
            </a:r>
            <a:r>
              <a:rPr lang="nl-NL" dirty="0" smtClean="0"/>
              <a:t>oorzaken mogelijk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5656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63790" y="6356351"/>
            <a:ext cx="3890010" cy="365124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57" y="2015219"/>
            <a:ext cx="4821443" cy="360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40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20" y="723471"/>
            <a:ext cx="110794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.5 </a:t>
            </a:r>
            <a:r>
              <a:rPr lang="en-US" sz="3600" dirty="0" err="1" smtClean="0"/>
              <a:t>Afwijking</a:t>
            </a:r>
            <a:r>
              <a:rPr lang="en-US" sz="3600" dirty="0" smtClean="0"/>
              <a:t> en </a:t>
            </a:r>
            <a:r>
              <a:rPr lang="en-US" sz="3600" dirty="0" err="1" smtClean="0"/>
              <a:t>ziekten</a:t>
            </a:r>
            <a:r>
              <a:rPr lang="en-US" sz="3600" dirty="0" smtClean="0"/>
              <a:t> </a:t>
            </a:r>
            <a:r>
              <a:rPr lang="en-US" sz="3600" dirty="0" err="1" smtClean="0"/>
              <a:t>aan</a:t>
            </a:r>
            <a:r>
              <a:rPr lang="en-US" sz="3600" dirty="0"/>
              <a:t> </a:t>
            </a:r>
            <a:r>
              <a:rPr lang="en-US" sz="3600" dirty="0" smtClean="0"/>
              <a:t>het</a:t>
            </a:r>
            <a:r>
              <a:rPr lang="en-US" sz="3600" dirty="0"/>
              <a:t> </a:t>
            </a:r>
            <a:r>
              <a:rPr lang="en-US" sz="3600" dirty="0" err="1" smtClean="0"/>
              <a:t>geslachtsapparaat</a:t>
            </a:r>
            <a:endParaRPr lang="nl-NL" sz="36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274320" y="1825625"/>
          <a:ext cx="1168146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Monorchisme</a:t>
                      </a:r>
                      <a:r>
                        <a:rPr lang="nl-NL" baseline="0" dirty="0" smtClean="0"/>
                        <a:t> en cryptorchisme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Prostaatproblemen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Voorhuidontsteking en vernauwing van de voorhuid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Teelbal(</a:t>
                      </a:r>
                      <a:r>
                        <a:rPr lang="nl-NL" dirty="0" err="1" smtClean="0"/>
                        <a:t>len</a:t>
                      </a:r>
                      <a:r>
                        <a:rPr lang="nl-NL" dirty="0" smtClean="0"/>
                        <a:t>)</a:t>
                      </a:r>
                      <a:r>
                        <a:rPr lang="nl-NL" baseline="0" dirty="0" smtClean="0"/>
                        <a:t> niet ingedaald in scrotum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 bij oudere reuen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Ontsteking voorhuidslijmvlies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Monorchisme</a:t>
                      </a:r>
                      <a:r>
                        <a:rPr lang="nl-NL" dirty="0" smtClean="0"/>
                        <a:t> als 1 teelbal niet is ingedaald (verminderd vruchtbaar)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80% van niet gecastreerde reuen krijgt hier last van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Glanspenis rood en gezwollen en verliest druppels pus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Teelbal in buikholte of lieskanaal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Goedaardige prostaatvergroting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Pus</a:t>
                      </a:r>
                      <a:r>
                        <a:rPr lang="nl-NL" baseline="0" dirty="0" smtClean="0"/>
                        <a:t> niet verwarren met sperma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Cryptorchisme beide teelballen niet ingedaald (niet vruchtbaar)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Ontsteking van de prostaat, prostaatkanker of prostaatabcessen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Voorhuis</a:t>
                      </a:r>
                      <a:r>
                        <a:rPr lang="nl-NL" baseline="0" dirty="0" smtClean="0"/>
                        <a:t> spoelen en een antibioticakuur (castreren)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Kans</a:t>
                      </a:r>
                      <a:r>
                        <a:rPr lang="nl-NL" baseline="0" dirty="0" smtClean="0"/>
                        <a:t> op ontstaan van tumor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Ouderdom</a:t>
                      </a:r>
                      <a:r>
                        <a:rPr lang="nl-NL" baseline="0" dirty="0" smtClean="0"/>
                        <a:t> cellen degenereren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Vernauwing aangeboren of verwonding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Bal operatief</a:t>
                      </a:r>
                      <a:r>
                        <a:rPr lang="nl-NL" baseline="0" dirty="0" smtClean="0"/>
                        <a:t> verwijden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Lichamelijke klachten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Penis niet meer uitschachten of niet meer terug (kans op afsterven)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Erfelijk dus niet mee fokken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Castratie, antibiotica en ontstekingsremmers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Operatief te verhelpen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5656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63790" y="6356351"/>
            <a:ext cx="3890010" cy="365124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5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817" y="736128"/>
            <a:ext cx="110794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.5 </a:t>
            </a:r>
            <a:r>
              <a:rPr lang="en-US" sz="3600" dirty="0" err="1" smtClean="0"/>
              <a:t>Afwijking</a:t>
            </a:r>
            <a:r>
              <a:rPr lang="en-US" sz="3600" dirty="0" smtClean="0"/>
              <a:t> en </a:t>
            </a:r>
            <a:r>
              <a:rPr lang="en-US" sz="3600" dirty="0" err="1" smtClean="0"/>
              <a:t>ziekten</a:t>
            </a:r>
            <a:r>
              <a:rPr lang="en-US" sz="3600" dirty="0" smtClean="0"/>
              <a:t> </a:t>
            </a:r>
            <a:r>
              <a:rPr lang="en-US" sz="3600" dirty="0" err="1" smtClean="0"/>
              <a:t>aan</a:t>
            </a:r>
            <a:r>
              <a:rPr lang="en-US" sz="3600" dirty="0"/>
              <a:t> </a:t>
            </a:r>
            <a:r>
              <a:rPr lang="en-US" sz="3600" dirty="0" smtClean="0"/>
              <a:t>het</a:t>
            </a:r>
            <a:r>
              <a:rPr lang="en-US" sz="3600" dirty="0"/>
              <a:t> </a:t>
            </a:r>
            <a:r>
              <a:rPr lang="en-US" sz="3600" dirty="0" err="1" smtClean="0"/>
              <a:t>geslachtsapparaat</a:t>
            </a:r>
            <a:endParaRPr lang="nl-NL" sz="36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274320" y="2079625"/>
          <a:ext cx="1168146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Verwondingen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Persisterende pro-oestrus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Cysteuze eierstokken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Vechtpartijen of ongelukken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Aanhoudende pro-oestrus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Cysten blaasjes gevuld met vocht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Parende honden uiteen getrokken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Er treedt geen eisprong 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Geen eisprong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Voedster kan</a:t>
                      </a:r>
                      <a:r>
                        <a:rPr lang="nl-NL" baseline="0" dirty="0" smtClean="0"/>
                        <a:t> bijtwond veroorzaken bij ram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Oorzaak</a:t>
                      </a:r>
                      <a:r>
                        <a:rPr lang="nl-NL" baseline="0" dirty="0" smtClean="0"/>
                        <a:t> cysteuze eierstokken, tumoren aan eierstokken of hormonale afwijking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Oorzaak hormonale afwijking, negatieve energiebalans of erfelijkheid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Cystes leegzuigen of operatie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5656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63790" y="6356351"/>
            <a:ext cx="3890010" cy="365124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8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823" y="686401"/>
            <a:ext cx="1168146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.5 </a:t>
            </a:r>
            <a:r>
              <a:rPr lang="en-US" sz="3600" dirty="0" err="1" smtClean="0"/>
              <a:t>Afwijking</a:t>
            </a:r>
            <a:r>
              <a:rPr lang="en-US" sz="3600" dirty="0" smtClean="0"/>
              <a:t> en </a:t>
            </a:r>
            <a:r>
              <a:rPr lang="en-US" sz="3600" dirty="0" err="1" smtClean="0"/>
              <a:t>ziekten</a:t>
            </a:r>
            <a:r>
              <a:rPr lang="en-US" sz="3600" dirty="0" smtClean="0"/>
              <a:t> </a:t>
            </a:r>
            <a:r>
              <a:rPr lang="en-US" sz="3600" dirty="0" err="1" smtClean="0"/>
              <a:t>aan</a:t>
            </a:r>
            <a:r>
              <a:rPr lang="en-US" sz="3600" dirty="0"/>
              <a:t> </a:t>
            </a:r>
            <a:r>
              <a:rPr lang="en-US" sz="3600" dirty="0" smtClean="0"/>
              <a:t>het</a:t>
            </a:r>
            <a:r>
              <a:rPr lang="en-US" sz="3600" dirty="0"/>
              <a:t> </a:t>
            </a:r>
            <a:r>
              <a:rPr lang="en-US" sz="3600" dirty="0" err="1" smtClean="0"/>
              <a:t>geslachtsapparaat</a:t>
            </a:r>
            <a:endParaRPr lang="nl-NL" sz="36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274320" y="1825625"/>
          <a:ext cx="1168146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Vaginitis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CEH-</a:t>
                      </a:r>
                      <a:r>
                        <a:rPr lang="nl-NL" dirty="0" err="1" smtClean="0"/>
                        <a:t>pyometra</a:t>
                      </a:r>
                      <a:r>
                        <a:rPr lang="nl-NL" dirty="0" smtClean="0"/>
                        <a:t> complex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Melkkliertumoren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Ontsteking vaginaslijmvlies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Cysteuze endometrium hyperplasie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 bij oudere teven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Bacteriën,</a:t>
                      </a:r>
                      <a:r>
                        <a:rPr lang="nl-NL" baseline="0" dirty="0" smtClean="0"/>
                        <a:t> bouw van vagina, hormonale invloeden of </a:t>
                      </a:r>
                      <a:r>
                        <a:rPr lang="nl-NL" baseline="0" dirty="0" err="1" smtClean="0"/>
                        <a:t>rasgevoeligheid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Veranderring</a:t>
                      </a:r>
                      <a:r>
                        <a:rPr lang="nl-NL" baseline="0" dirty="0" smtClean="0"/>
                        <a:t> in baarmoederslijmvlies onder invloed van hormonen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50 % goedaardig en 50% kwaadaardig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Bacterie toedienen antibiotica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Baarmoederontsteking of </a:t>
                      </a:r>
                      <a:r>
                        <a:rPr lang="nl-NL" dirty="0" err="1" smtClean="0"/>
                        <a:t>pyometra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Poes komt het minder</a:t>
                      </a:r>
                      <a:r>
                        <a:rPr lang="nl-NL" baseline="0" dirty="0" smtClean="0"/>
                        <a:t> voor. Als het gebeurt 90% kwaadaardig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Afwachten eerste bronstcyclus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Ontsteking</a:t>
                      </a:r>
                      <a:r>
                        <a:rPr lang="nl-NL" baseline="0" dirty="0" smtClean="0"/>
                        <a:t> baarmoederslijmvlies is endometritis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Ontsporing van normale celgroei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Hormoonpreparaat of castratie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Pyometra</a:t>
                      </a:r>
                      <a:r>
                        <a:rPr lang="nl-NL" dirty="0" smtClean="0"/>
                        <a:t> ophoping van pus</a:t>
                      </a:r>
                      <a:r>
                        <a:rPr lang="nl-NL" baseline="0" dirty="0" smtClean="0"/>
                        <a:t> in baarmoeder (opereren)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Door hormonen tijdens loopsheid meer kans op tumoren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Bloedvergiftiging (dodelijk)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Operatief verwijderen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Steriliseren voor eerste loopsheid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Steriliseren voor eerste loopsheid, na 4</a:t>
                      </a:r>
                      <a:r>
                        <a:rPr lang="nl-NL" baseline="30000" dirty="0" smtClean="0"/>
                        <a:t>e</a:t>
                      </a:r>
                      <a:r>
                        <a:rPr lang="nl-NL" dirty="0" smtClean="0"/>
                        <a:t> loopsheid geen effect meer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5656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63790" y="6356351"/>
            <a:ext cx="3890010" cy="365124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1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16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Samenvatting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2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Alle dieren hebben voortplantingsorganen. Primaire geslachtskenmerken bij de geboorte al zichtbaar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Bij de meeste dieren is er goed onderscheid te maken tussen mannen en vrouwen. Bij vogels is dit bij veel soorten echter niet het geval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Er bestaan bij dieren 2 soorten penissen. De </a:t>
            </a:r>
            <a:r>
              <a:rPr lang="nl-NL" b="1" dirty="0" err="1"/>
              <a:t>fibro</a:t>
            </a:r>
            <a:r>
              <a:rPr lang="nl-NL" b="1" dirty="0"/>
              <a:t>-elastische </a:t>
            </a:r>
            <a:r>
              <a:rPr lang="nl-NL" b="1" dirty="0" smtClean="0"/>
              <a:t>penis en de </a:t>
            </a:r>
            <a:r>
              <a:rPr lang="nl-NL" b="1" dirty="0" err="1"/>
              <a:t>musculo</a:t>
            </a:r>
            <a:r>
              <a:rPr lang="nl-NL" b="1" dirty="0"/>
              <a:t>-vasculaire penis</a:t>
            </a: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Door hormonale afwijkingen of afwijkingen aan het geslachtsapparaat kan er een storing optreden omtrent de vruchtbaarheid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06640" y="6356350"/>
            <a:ext cx="394716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4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Storingen en </a:t>
            </a:r>
            <a:r>
              <a:rPr lang="nl-NL"/>
              <a:t>afwijkingen </a:t>
            </a:r>
            <a:r>
              <a:rPr lang="nl-NL" smtClean="0"/>
              <a:t>geslachtsapparaat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3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</a:t>
            </a:r>
            <a:r>
              <a:rPr lang="en-US" dirty="0" err="1"/>
              <a:t>V</a:t>
            </a:r>
            <a:r>
              <a:rPr lang="en-US" dirty="0" err="1" smtClean="0"/>
              <a:t>issen</a:t>
            </a:r>
            <a:r>
              <a:rPr lang="en-US" dirty="0" smtClean="0"/>
              <a:t>, </a:t>
            </a:r>
            <a:r>
              <a:rPr lang="en-US" dirty="0" err="1" smtClean="0"/>
              <a:t>reptielen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amfibieën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Melatonine, FSH, LH en oestrogeen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Melatonine zet hypothalamus aan tot productie </a:t>
            </a:r>
            <a:r>
              <a:rPr lang="nl-NL" dirty="0" err="1" smtClean="0"/>
              <a:t>GnRH</a:t>
            </a:r>
            <a:endParaRPr lang="nl-NL" dirty="0" smtClean="0"/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err="1" smtClean="0"/>
              <a:t>GnRH</a:t>
            </a:r>
            <a:r>
              <a:rPr lang="nl-NL" dirty="0" smtClean="0"/>
              <a:t> stimuleert hypofyse productie FSH 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Folliculaire fase onderverdeeld in pro-oestrus en oestrus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Pro-oestrus geen dekking, oestrus wel dekking (bronstgedrag)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Oestrogeen bereikt piek en daarna LH ook piek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Enkele dagen na piek ovulatie door LH (luteïniserend) hormoon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9085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Bronstseizoen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bronstcyclus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</a:t>
            </a:r>
            <a:r>
              <a:rPr lang="en-US" dirty="0" err="1"/>
              <a:t>V</a:t>
            </a:r>
            <a:r>
              <a:rPr lang="en-US" dirty="0" err="1" smtClean="0"/>
              <a:t>issen</a:t>
            </a:r>
            <a:r>
              <a:rPr lang="en-US" dirty="0" smtClean="0"/>
              <a:t>, </a:t>
            </a:r>
            <a:r>
              <a:rPr lang="en-US" dirty="0" err="1" smtClean="0"/>
              <a:t>reptielen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amfibieën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Gele lichaam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Op de plaats van restanten follikel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err="1" smtClean="0"/>
              <a:t>Luteale</a:t>
            </a:r>
            <a:r>
              <a:rPr lang="nl-NL" dirty="0" smtClean="0"/>
              <a:t> fase, productie progesteron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err="1" smtClean="0"/>
              <a:t>Metoestrus</a:t>
            </a:r>
            <a:r>
              <a:rPr lang="nl-NL" dirty="0" smtClean="0"/>
              <a:t> veel progesteron en geen nieuwe ovulatie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Einde cyclus productie prostaglandine in baarmoederslijmvlies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Gele lichaam afgebroken en dier in </a:t>
            </a:r>
            <a:r>
              <a:rPr lang="nl-NL" dirty="0" err="1" smtClean="0"/>
              <a:t>anoestrus</a:t>
            </a: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99085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Bronstseizoen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bronstcyclus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7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653616"/>
            <a:ext cx="10812780" cy="1799298"/>
          </a:xfrm>
        </p:spPr>
        <p:txBody>
          <a:bodyPr/>
          <a:lstStyle/>
          <a:p>
            <a:r>
              <a:rPr lang="en-US" sz="4800" dirty="0" err="1" smtClean="0"/>
              <a:t>Natuurlijke</a:t>
            </a:r>
            <a:r>
              <a:rPr lang="en-US" sz="4800" dirty="0" smtClean="0"/>
              <a:t> </a:t>
            </a:r>
            <a:r>
              <a:rPr lang="en-US" sz="4800" dirty="0" err="1"/>
              <a:t>v</a:t>
            </a:r>
            <a:r>
              <a:rPr lang="en-US" sz="4800" dirty="0" err="1" smtClean="0"/>
              <a:t>oortplanting</a:t>
            </a:r>
            <a:r>
              <a:rPr lang="en-US" sz="4800" dirty="0" smtClean="0"/>
              <a:t> </a:t>
            </a:r>
            <a:r>
              <a:rPr lang="en-US" sz="4800" dirty="0" err="1" smtClean="0"/>
              <a:t>en</a:t>
            </a:r>
            <a:r>
              <a:rPr lang="en-US" sz="4800" dirty="0" smtClean="0"/>
              <a:t> </a:t>
            </a:r>
            <a:r>
              <a:rPr lang="en-US" sz="4800" dirty="0" err="1" smtClean="0"/>
              <a:t>anatomie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Hoofdstuk</a:t>
            </a:r>
            <a:r>
              <a:rPr lang="en-US" dirty="0" smtClean="0"/>
              <a:t> 2. </a:t>
            </a:r>
          </a:p>
          <a:p>
            <a:r>
              <a:rPr lang="en-US" sz="3600" b="1" dirty="0" err="1" smtClean="0"/>
              <a:t>Anatomie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fysiologie</a:t>
            </a:r>
            <a:r>
              <a:rPr lang="en-US" sz="3600" b="1" dirty="0" smtClean="0"/>
              <a:t> van de </a:t>
            </a:r>
            <a:r>
              <a:rPr lang="en-US" sz="3600" b="1" dirty="0" err="1" smtClean="0"/>
              <a:t>geslachtsorganen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6695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222" y="915535"/>
            <a:ext cx="10515600" cy="1100818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 </a:t>
            </a:r>
            <a:r>
              <a:rPr lang="en-US" sz="3600" dirty="0" err="1" smtClean="0"/>
              <a:t>Anatomie</a:t>
            </a:r>
            <a:r>
              <a:rPr lang="en-US" sz="3600" dirty="0" smtClean="0"/>
              <a:t> en </a:t>
            </a:r>
            <a:r>
              <a:rPr lang="en-US" sz="3600" dirty="0" err="1" smtClean="0"/>
              <a:t>fysiologie</a:t>
            </a:r>
            <a:r>
              <a:rPr lang="en-US" sz="3600" dirty="0" smtClean="0"/>
              <a:t> van de</a:t>
            </a:r>
            <a:r>
              <a:rPr lang="en-US" sz="3600" dirty="0"/>
              <a:t> </a:t>
            </a:r>
            <a:r>
              <a:rPr lang="en-US" sz="3600" dirty="0" err="1" smtClean="0"/>
              <a:t>geslachtsorganen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Anatomie en fysiologie van de voortplantingsorganen</a:t>
            </a:r>
          </a:p>
          <a:p>
            <a:r>
              <a:rPr lang="nl-NL" dirty="0" smtClean="0"/>
              <a:t>Geslachtsonderscheid vogels, vissen, amfibieën en reptielen</a:t>
            </a:r>
          </a:p>
          <a:p>
            <a:r>
              <a:rPr lang="nl-NL" dirty="0" smtClean="0"/>
              <a:t>Afwijking en ziekten aan het geslachtsapparaat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40930" y="6356351"/>
            <a:ext cx="3912870" cy="273050"/>
          </a:xfrm>
        </p:spPr>
        <p:txBody>
          <a:bodyPr>
            <a:no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Anatomie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fysiologie</a:t>
            </a:r>
            <a:r>
              <a:rPr lang="en-US" dirty="0" smtClean="0"/>
              <a:t> van de </a:t>
            </a:r>
            <a:r>
              <a:rPr lang="en-US" dirty="0" err="1" smtClean="0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.1 </a:t>
            </a:r>
            <a:r>
              <a:rPr lang="en-US" dirty="0" err="1" smtClean="0"/>
              <a:t>Oriëntatie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340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Functioneren en opbouw van geslachtsorgaan</a:t>
            </a:r>
          </a:p>
          <a:p>
            <a:r>
              <a:rPr lang="nl-NL" dirty="0" smtClean="0"/>
              <a:t>Hoe ziet het voortplantingsorgaan er van binnen uit</a:t>
            </a:r>
          </a:p>
          <a:p>
            <a:r>
              <a:rPr lang="nl-NL" dirty="0" smtClean="0"/>
              <a:t>Alle eicellen vanaf geboorte al aanwezig </a:t>
            </a:r>
          </a:p>
          <a:p>
            <a:r>
              <a:rPr lang="nl-NL" dirty="0" smtClean="0"/>
              <a:t>Teelballen buiten het lichaam i.v.m. temperatuur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2967990" cy="284480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18070" y="6356350"/>
            <a:ext cx="3935730" cy="284481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8" y="785255"/>
            <a:ext cx="113501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.2 </a:t>
            </a:r>
            <a:r>
              <a:rPr lang="en-US" sz="3600" dirty="0" err="1"/>
              <a:t>Anatomie</a:t>
            </a:r>
            <a:r>
              <a:rPr lang="en-US" sz="3600" dirty="0"/>
              <a:t> en </a:t>
            </a:r>
            <a:r>
              <a:rPr lang="en-US" sz="3600" dirty="0" err="1"/>
              <a:t>fysiologie</a:t>
            </a:r>
            <a:r>
              <a:rPr lang="en-US" sz="3600" dirty="0"/>
              <a:t> van </a:t>
            </a:r>
            <a:r>
              <a:rPr lang="en-US" sz="3600" dirty="0" err="1" smtClean="0"/>
              <a:t>voortplantingsorganen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3705"/>
          </a:xfrm>
        </p:spPr>
        <p:txBody>
          <a:bodyPr>
            <a:normAutofit/>
          </a:bodyPr>
          <a:lstStyle/>
          <a:p>
            <a:r>
              <a:rPr lang="nl-NL" dirty="0" smtClean="0"/>
              <a:t>Geslachtsorganen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Nodig om erfelijk materiaal uit te wisselen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Productie zaadcellen en eicellen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Geboorte primaire geslachtskenmerken zichtbaar</a:t>
            </a:r>
          </a:p>
          <a:p>
            <a:pPr lvl="1" indent="-423863">
              <a:buFont typeface="Arial" panose="020B0604020202020204" pitchFamily="34" charset="0"/>
              <a:buChar char="•"/>
            </a:pPr>
            <a:r>
              <a:rPr lang="nl-NL" dirty="0" smtClean="0"/>
              <a:t>Volwassen, secundaire geslachtskenmerken ontwikkelen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13710" cy="365125"/>
          </a:xfrm>
        </p:spPr>
        <p:txBody>
          <a:bodyPr/>
          <a:lstStyle/>
          <a:p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oortplanting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anatomie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498080" y="6356350"/>
            <a:ext cx="3855720" cy="365125"/>
          </a:xfrm>
        </p:spPr>
        <p:txBody>
          <a:bodyPr>
            <a:noAutofit/>
          </a:bodyPr>
          <a:lstStyle/>
          <a:p>
            <a:r>
              <a:rPr lang="en-US" dirty="0"/>
              <a:t>2. </a:t>
            </a:r>
            <a:r>
              <a:rPr lang="en-US" dirty="0" err="1"/>
              <a:t>Anatomie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fysiologie</a:t>
            </a:r>
            <a:r>
              <a:rPr lang="en-US" dirty="0"/>
              <a:t> van de </a:t>
            </a:r>
            <a:r>
              <a:rPr lang="en-US" dirty="0" err="1"/>
              <a:t>geslachtsorganen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6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Benoem de onderdelen van de geslachtsorganen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4" t="2133" b="-1"/>
          <a:stretch/>
        </p:blipFill>
        <p:spPr>
          <a:xfrm>
            <a:off x="1129597" y="2330054"/>
            <a:ext cx="4513300" cy="37131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339" y="2330054"/>
            <a:ext cx="4493141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123</TotalTime>
  <Words>1420</Words>
  <Application>Microsoft Office PowerPoint</Application>
  <PresentationFormat>Breedbeeld</PresentationFormat>
  <Paragraphs>261</Paragraphs>
  <Slides>26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1_Office-thema</vt:lpstr>
      <vt:lpstr>Natuurlijke voortplanting en anatomie</vt:lpstr>
      <vt:lpstr>PowerPoint-presentatie</vt:lpstr>
      <vt:lpstr>1.7 Vissen, reptielen        en amfibieën</vt:lpstr>
      <vt:lpstr>1.7 Vissen, reptielen        en amfibieën</vt:lpstr>
      <vt:lpstr>Natuurlijke voortplanting en anatomie</vt:lpstr>
      <vt:lpstr>2. Anatomie en fysiologie van de geslachtsorganen</vt:lpstr>
      <vt:lpstr>2.1 Oriëntatie </vt:lpstr>
      <vt:lpstr>2.2 Anatomie en fysiologie van voortplantingsorganen</vt:lpstr>
      <vt:lpstr>Opdracht</vt:lpstr>
      <vt:lpstr>Opdracht</vt:lpstr>
      <vt:lpstr>2.2 Anatomie en fysiologie van voortplantingsorganen</vt:lpstr>
      <vt:lpstr>2.2 Anatomie en fysiologie van voortplantingsorganen</vt:lpstr>
      <vt:lpstr>2.2 Anatomie en fysiologie van voortplantingsorganen</vt:lpstr>
      <vt:lpstr>2.2 Anatomie en fysiologie van voortplantingsorganen</vt:lpstr>
      <vt:lpstr>Opdracht</vt:lpstr>
      <vt:lpstr>2.3 Vogels</vt:lpstr>
      <vt:lpstr>2.3 Vogels</vt:lpstr>
      <vt:lpstr>2.3 Vogels</vt:lpstr>
      <vt:lpstr>2.4 Vissen, amfibieën en reptielen</vt:lpstr>
      <vt:lpstr>2.4 Vissen, amfibieën en reptielen</vt:lpstr>
      <vt:lpstr>2.5 Afwijking en ziekten aan het geslachtsapparaat</vt:lpstr>
      <vt:lpstr>2.5 Afwijking en ziekten aan het geslachtsapparaat</vt:lpstr>
      <vt:lpstr>2.5 Afwijking en ziekten aan het geslachtsapparaat</vt:lpstr>
      <vt:lpstr>2.5 Afwijking en ziekten aan het geslachtsapparaat</vt:lpstr>
      <vt:lpstr>Samenvatting</vt:lpstr>
      <vt:lpstr>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Lotte van Geel</cp:lastModifiedBy>
  <cp:revision>133</cp:revision>
  <dcterms:created xsi:type="dcterms:W3CDTF">2018-01-29T13:04:35Z</dcterms:created>
  <dcterms:modified xsi:type="dcterms:W3CDTF">2019-12-01T18:32:20Z</dcterms:modified>
</cp:coreProperties>
</file>